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7" r:id="rId5"/>
    <p:sldId id="258" r:id="rId6"/>
    <p:sldId id="259" r:id="rId7"/>
    <p:sldId id="518" r:id="rId8"/>
    <p:sldId id="519" r:id="rId9"/>
    <p:sldId id="264" r:id="rId10"/>
    <p:sldId id="520" r:id="rId11"/>
    <p:sldId id="576" r:id="rId12"/>
    <p:sldId id="57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0621C-1E95-4B2B-9CC9-BAE1853B4B2C}" type="doc">
      <dgm:prSet loTypeId="urn:microsoft.com/office/officeart/2005/8/layout/process5" loCatId="process" qsTypeId="urn:microsoft.com/office/officeart/2005/8/quickstyle/3d1" qsCatId="3D" csTypeId="urn:microsoft.com/office/officeart/2005/8/colors/colorful5" csCatId="colorful" phldr="1"/>
      <dgm:spPr/>
    </dgm:pt>
    <dgm:pt modelId="{A4F02064-92A5-4B89-8012-CAD05A41DE82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</a:t>
          </a:r>
          <a:r>
            <a:rPr lang="fr-FR" sz="1600" dirty="0"/>
            <a:t> Former un comité de suivi environnemental</a:t>
          </a:r>
        </a:p>
      </dgm:t>
    </dgm:pt>
    <dgm:pt modelId="{ADC4DCCB-DE39-4EEB-90E7-5B0D2ED1828E}" type="parTrans" cxnId="{FCE954FC-6C26-405F-86D6-A8E9344A8C01}">
      <dgm:prSet/>
      <dgm:spPr/>
      <dgm:t>
        <a:bodyPr/>
        <a:lstStyle/>
        <a:p>
          <a:endParaRPr lang="fr-FR"/>
        </a:p>
      </dgm:t>
    </dgm:pt>
    <dgm:pt modelId="{88C13F91-E8A7-4D95-878C-ABCF392813BA}" type="sibTrans" cxnId="{FCE954FC-6C26-405F-86D6-A8E9344A8C01}">
      <dgm:prSet/>
      <dgm:spPr/>
      <dgm:t>
        <a:bodyPr/>
        <a:lstStyle/>
        <a:p>
          <a:endParaRPr lang="fr-FR"/>
        </a:p>
      </dgm:t>
    </dgm:pt>
    <dgm:pt modelId="{4DFF0C2D-0481-407A-90C2-D436DC237057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 Mener un diagnostic</a:t>
          </a:r>
          <a:endParaRPr lang="fr-FR" sz="1600" dirty="0"/>
        </a:p>
      </dgm:t>
    </dgm:pt>
    <dgm:pt modelId="{9E9C178A-80BF-47DF-AF29-08F782D80389}" type="parTrans" cxnId="{7740DED7-65E3-419D-9C6C-1F4F2BA41BA7}">
      <dgm:prSet/>
      <dgm:spPr/>
      <dgm:t>
        <a:bodyPr/>
        <a:lstStyle/>
        <a:p>
          <a:endParaRPr lang="fr-FR"/>
        </a:p>
      </dgm:t>
    </dgm:pt>
    <dgm:pt modelId="{585991C5-BF08-40D4-A55B-B3C29D0125EA}" type="sibTrans" cxnId="{7740DED7-65E3-419D-9C6C-1F4F2BA41BA7}">
      <dgm:prSet/>
      <dgm:spPr/>
      <dgm:t>
        <a:bodyPr/>
        <a:lstStyle/>
        <a:p>
          <a:endParaRPr lang="fr-FR"/>
        </a:p>
      </dgm:t>
    </dgm:pt>
    <dgm:pt modelId="{AA52CFA9-9415-4948-AE88-C4BF4A755F69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 Etablir et réaliser un plan d’action</a:t>
          </a:r>
        </a:p>
      </dgm:t>
    </dgm:pt>
    <dgm:pt modelId="{87396376-3DBE-4D92-A9A3-8DC0D4838E55}" type="parTrans" cxnId="{375DAD85-C520-40B2-BE70-01BFA288FC79}">
      <dgm:prSet/>
      <dgm:spPr/>
      <dgm:t>
        <a:bodyPr/>
        <a:lstStyle/>
        <a:p>
          <a:endParaRPr lang="fr-FR"/>
        </a:p>
      </dgm:t>
    </dgm:pt>
    <dgm:pt modelId="{1B51FCD1-3F7E-455F-9D48-20BBEC3AB918}" type="sibTrans" cxnId="{375DAD85-C520-40B2-BE70-01BFA288FC79}">
      <dgm:prSet/>
      <dgm:spPr/>
      <dgm:t>
        <a:bodyPr/>
        <a:lstStyle/>
        <a:p>
          <a:endParaRPr lang="fr-FR"/>
        </a:p>
      </dgm:t>
    </dgm:pt>
    <dgm:pt modelId="{6F081F61-EB80-41C5-A879-AF84EAF85AD5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 Contrôler et évaluer le plan</a:t>
          </a:r>
        </a:p>
      </dgm:t>
    </dgm:pt>
    <dgm:pt modelId="{FD7FBA8C-4EF3-4450-A607-1761B130C17B}" type="parTrans" cxnId="{7014CC19-5809-4017-A2B1-D6577F5BBE0E}">
      <dgm:prSet/>
      <dgm:spPr/>
      <dgm:t>
        <a:bodyPr/>
        <a:lstStyle/>
        <a:p>
          <a:endParaRPr lang="fr-FR"/>
        </a:p>
      </dgm:t>
    </dgm:pt>
    <dgm:pt modelId="{963788EB-44D3-4F81-A0D4-0BD8912584A0}" type="sibTrans" cxnId="{7014CC19-5809-4017-A2B1-D6577F5BBE0E}">
      <dgm:prSet/>
      <dgm:spPr/>
      <dgm:t>
        <a:bodyPr/>
        <a:lstStyle/>
        <a:p>
          <a:endParaRPr lang="fr-FR"/>
        </a:p>
      </dgm:t>
    </dgm:pt>
    <dgm:pt modelId="{16DE2B6A-C7BC-4C5F-8108-B97795BAB93C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 Faire des liens avec le programme scolaire</a:t>
          </a:r>
        </a:p>
      </dgm:t>
    </dgm:pt>
    <dgm:pt modelId="{AF14E419-0A15-4BBF-82D8-5F380606D0B4}" type="parTrans" cxnId="{6A9ADB3E-D87B-44C3-BBA8-F4DC857555B8}">
      <dgm:prSet/>
      <dgm:spPr/>
      <dgm:t>
        <a:bodyPr/>
        <a:lstStyle/>
        <a:p>
          <a:endParaRPr lang="fr-FR"/>
        </a:p>
      </dgm:t>
    </dgm:pt>
    <dgm:pt modelId="{2B22C0DF-7D1A-4028-82E2-5E6E0B0BA7AF}" type="sibTrans" cxnId="{6A9ADB3E-D87B-44C3-BBA8-F4DC857555B8}">
      <dgm:prSet/>
      <dgm:spPr/>
      <dgm:t>
        <a:bodyPr/>
        <a:lstStyle/>
        <a:p>
          <a:endParaRPr lang="fr-FR"/>
        </a:p>
      </dgm:t>
    </dgm:pt>
    <dgm:pt modelId="{D9430EE3-A3A5-49C3-953C-45C5A357E381}">
      <dgm:prSet phldrT="[Texte]" custT="1"/>
      <dgm:spPr/>
      <dgm:t>
        <a:bodyPr/>
        <a:lstStyle/>
        <a:p>
          <a:r>
            <a:rPr lang="fr-FR" sz="1600" dirty="0">
              <a:sym typeface="Wingdings"/>
            </a:rPr>
            <a:t> Impliquer l’école entière et ses partenaires</a:t>
          </a:r>
        </a:p>
      </dgm:t>
    </dgm:pt>
    <dgm:pt modelId="{CFB75692-0CE8-45C8-9ABF-F2117D355EC6}" type="parTrans" cxnId="{B266CD8D-79AF-4325-A139-D04964027D08}">
      <dgm:prSet/>
      <dgm:spPr/>
      <dgm:t>
        <a:bodyPr/>
        <a:lstStyle/>
        <a:p>
          <a:endParaRPr lang="fr-FR"/>
        </a:p>
      </dgm:t>
    </dgm:pt>
    <dgm:pt modelId="{6BBEA8B8-3FC8-41AA-98D1-2ACF89079B10}" type="sibTrans" cxnId="{B266CD8D-79AF-4325-A139-D04964027D08}">
      <dgm:prSet/>
      <dgm:spPr/>
      <dgm:t>
        <a:bodyPr/>
        <a:lstStyle/>
        <a:p>
          <a:endParaRPr lang="fr-FR"/>
        </a:p>
      </dgm:t>
    </dgm:pt>
    <dgm:pt modelId="{B5B35717-0EA5-40C2-9C0E-FF0ABCC90E0E}">
      <dgm:prSet phldrT="[Texte]" custT="1"/>
      <dgm:spPr/>
      <dgm:t>
        <a:bodyPr/>
        <a:lstStyle/>
        <a:p>
          <a:r>
            <a:rPr lang="fr-FR" sz="1600" b="0" dirty="0">
              <a:sym typeface="Wingdings"/>
            </a:rPr>
            <a:t> </a:t>
          </a:r>
          <a:r>
            <a:rPr lang="fr-FR" sz="1600" b="1" dirty="0">
              <a:sym typeface="Wingdings"/>
            </a:rPr>
            <a:t>Créer un éco-code</a:t>
          </a:r>
        </a:p>
      </dgm:t>
    </dgm:pt>
    <dgm:pt modelId="{77648B49-4D1C-4B0F-A724-F73CA4BD56E4}" type="parTrans" cxnId="{CF2CAABE-73AF-494C-BD74-42AC4799B30A}">
      <dgm:prSet/>
      <dgm:spPr/>
      <dgm:t>
        <a:bodyPr/>
        <a:lstStyle/>
        <a:p>
          <a:endParaRPr lang="fr-FR"/>
        </a:p>
      </dgm:t>
    </dgm:pt>
    <dgm:pt modelId="{6194CB1F-ED8A-4F8D-A5D2-D49DD50BF40D}" type="sibTrans" cxnId="{CF2CAABE-73AF-494C-BD74-42AC4799B30A}">
      <dgm:prSet/>
      <dgm:spPr/>
      <dgm:t>
        <a:bodyPr/>
        <a:lstStyle/>
        <a:p>
          <a:endParaRPr lang="fr-FR"/>
        </a:p>
      </dgm:t>
    </dgm:pt>
    <dgm:pt modelId="{CE1D2745-17FE-40F4-88B6-A167A0D95277}" type="pres">
      <dgm:prSet presAssocID="{DE80621C-1E95-4B2B-9CC9-BAE1853B4B2C}" presName="diagram" presStyleCnt="0">
        <dgm:presLayoutVars>
          <dgm:dir/>
          <dgm:resizeHandles val="exact"/>
        </dgm:presLayoutVars>
      </dgm:prSet>
      <dgm:spPr/>
    </dgm:pt>
    <dgm:pt modelId="{E82C0FF1-48FC-41B7-9A9A-924A6ADFAF21}" type="pres">
      <dgm:prSet presAssocID="{A4F02064-92A5-4B89-8012-CAD05A41DE82}" presName="node" presStyleLbl="node1" presStyleIdx="0" presStyleCnt="7">
        <dgm:presLayoutVars>
          <dgm:bulletEnabled val="1"/>
        </dgm:presLayoutVars>
      </dgm:prSet>
      <dgm:spPr/>
    </dgm:pt>
    <dgm:pt modelId="{5F366076-9690-4684-BE31-1B14EE1F75FA}" type="pres">
      <dgm:prSet presAssocID="{88C13F91-E8A7-4D95-878C-ABCF392813BA}" presName="sibTrans" presStyleLbl="sibTrans2D1" presStyleIdx="0" presStyleCnt="6"/>
      <dgm:spPr/>
    </dgm:pt>
    <dgm:pt modelId="{2F7D3455-39E9-453D-B282-D7192AECC3AB}" type="pres">
      <dgm:prSet presAssocID="{88C13F91-E8A7-4D95-878C-ABCF392813BA}" presName="connectorText" presStyleLbl="sibTrans2D1" presStyleIdx="0" presStyleCnt="6"/>
      <dgm:spPr/>
    </dgm:pt>
    <dgm:pt modelId="{4B8C7AD0-07E0-4CAC-9E5F-F80C3BE5D0CF}" type="pres">
      <dgm:prSet presAssocID="{4DFF0C2D-0481-407A-90C2-D436DC237057}" presName="node" presStyleLbl="node1" presStyleIdx="1" presStyleCnt="7">
        <dgm:presLayoutVars>
          <dgm:bulletEnabled val="1"/>
        </dgm:presLayoutVars>
      </dgm:prSet>
      <dgm:spPr/>
    </dgm:pt>
    <dgm:pt modelId="{F8FF00F9-D456-4836-95E5-C280E3488230}" type="pres">
      <dgm:prSet presAssocID="{585991C5-BF08-40D4-A55B-B3C29D0125EA}" presName="sibTrans" presStyleLbl="sibTrans2D1" presStyleIdx="1" presStyleCnt="6"/>
      <dgm:spPr/>
    </dgm:pt>
    <dgm:pt modelId="{E682B81E-5F3A-44BE-88C8-CF92F4D823DE}" type="pres">
      <dgm:prSet presAssocID="{585991C5-BF08-40D4-A55B-B3C29D0125EA}" presName="connectorText" presStyleLbl="sibTrans2D1" presStyleIdx="1" presStyleCnt="6"/>
      <dgm:spPr/>
    </dgm:pt>
    <dgm:pt modelId="{08C3DC19-857E-4616-AC6D-22D44CF28F52}" type="pres">
      <dgm:prSet presAssocID="{AA52CFA9-9415-4948-AE88-C4BF4A755F69}" presName="node" presStyleLbl="node1" presStyleIdx="2" presStyleCnt="7">
        <dgm:presLayoutVars>
          <dgm:bulletEnabled val="1"/>
        </dgm:presLayoutVars>
      </dgm:prSet>
      <dgm:spPr/>
    </dgm:pt>
    <dgm:pt modelId="{9C2B5A2D-54C0-4503-A3BD-9C93E766186C}" type="pres">
      <dgm:prSet presAssocID="{1B51FCD1-3F7E-455F-9D48-20BBEC3AB918}" presName="sibTrans" presStyleLbl="sibTrans2D1" presStyleIdx="2" presStyleCnt="6"/>
      <dgm:spPr/>
    </dgm:pt>
    <dgm:pt modelId="{63F2ED8A-0A38-49DE-84E5-CA9E48E98D94}" type="pres">
      <dgm:prSet presAssocID="{1B51FCD1-3F7E-455F-9D48-20BBEC3AB918}" presName="connectorText" presStyleLbl="sibTrans2D1" presStyleIdx="2" presStyleCnt="6"/>
      <dgm:spPr/>
    </dgm:pt>
    <dgm:pt modelId="{E08CD179-7C75-4FDA-889D-F23181204D29}" type="pres">
      <dgm:prSet presAssocID="{6F081F61-EB80-41C5-A879-AF84EAF85AD5}" presName="node" presStyleLbl="node1" presStyleIdx="3" presStyleCnt="7">
        <dgm:presLayoutVars>
          <dgm:bulletEnabled val="1"/>
        </dgm:presLayoutVars>
      </dgm:prSet>
      <dgm:spPr/>
    </dgm:pt>
    <dgm:pt modelId="{F30DDCF1-5D59-461E-94AB-56B41B41811E}" type="pres">
      <dgm:prSet presAssocID="{963788EB-44D3-4F81-A0D4-0BD8912584A0}" presName="sibTrans" presStyleLbl="sibTrans2D1" presStyleIdx="3" presStyleCnt="6"/>
      <dgm:spPr/>
    </dgm:pt>
    <dgm:pt modelId="{5C7A84B3-0070-4041-BE84-5BD490E4EF24}" type="pres">
      <dgm:prSet presAssocID="{963788EB-44D3-4F81-A0D4-0BD8912584A0}" presName="connectorText" presStyleLbl="sibTrans2D1" presStyleIdx="3" presStyleCnt="6"/>
      <dgm:spPr/>
    </dgm:pt>
    <dgm:pt modelId="{3F545196-E1F8-4D20-8D45-BEE560BADA37}" type="pres">
      <dgm:prSet presAssocID="{16DE2B6A-C7BC-4C5F-8108-B97795BAB93C}" presName="node" presStyleLbl="node1" presStyleIdx="4" presStyleCnt="7" custLinFactNeighborX="-70975">
        <dgm:presLayoutVars>
          <dgm:bulletEnabled val="1"/>
        </dgm:presLayoutVars>
      </dgm:prSet>
      <dgm:spPr/>
    </dgm:pt>
    <dgm:pt modelId="{2457C846-C1CF-48A8-B6EF-398DF3D8BCF2}" type="pres">
      <dgm:prSet presAssocID="{2B22C0DF-7D1A-4028-82E2-5E6E0B0BA7AF}" presName="sibTrans" presStyleLbl="sibTrans2D1" presStyleIdx="4" presStyleCnt="6"/>
      <dgm:spPr/>
    </dgm:pt>
    <dgm:pt modelId="{3B6F15C7-7A2C-46BF-9346-E6D906091CB2}" type="pres">
      <dgm:prSet presAssocID="{2B22C0DF-7D1A-4028-82E2-5E6E0B0BA7AF}" presName="connectorText" presStyleLbl="sibTrans2D1" presStyleIdx="4" presStyleCnt="6"/>
      <dgm:spPr/>
    </dgm:pt>
    <dgm:pt modelId="{CB4559D9-471E-4034-A675-0D54260F2916}" type="pres">
      <dgm:prSet presAssocID="{D9430EE3-A3A5-49C3-953C-45C5A357E381}" presName="node" presStyleLbl="node1" presStyleIdx="5" presStyleCnt="7" custLinFactNeighborX="-70975">
        <dgm:presLayoutVars>
          <dgm:bulletEnabled val="1"/>
        </dgm:presLayoutVars>
      </dgm:prSet>
      <dgm:spPr/>
    </dgm:pt>
    <dgm:pt modelId="{E4C0E88C-1AC8-47C5-8870-AD965CCA5E22}" type="pres">
      <dgm:prSet presAssocID="{6BBEA8B8-3FC8-41AA-98D1-2ACF89079B10}" presName="sibTrans" presStyleLbl="sibTrans2D1" presStyleIdx="5" presStyleCnt="6"/>
      <dgm:spPr/>
    </dgm:pt>
    <dgm:pt modelId="{6899ACC9-2AB7-4F7C-A96C-98843A1E3237}" type="pres">
      <dgm:prSet presAssocID="{6BBEA8B8-3FC8-41AA-98D1-2ACF89079B10}" presName="connectorText" presStyleLbl="sibTrans2D1" presStyleIdx="5" presStyleCnt="6"/>
      <dgm:spPr/>
    </dgm:pt>
    <dgm:pt modelId="{7A739FE0-CF1C-464E-BDBC-A96D27A4D3D7}" type="pres">
      <dgm:prSet presAssocID="{B5B35717-0EA5-40C2-9C0E-FF0ABCC90E0E}" presName="node" presStyleLbl="node1" presStyleIdx="6" presStyleCnt="7" custLinFactNeighborX="-70975">
        <dgm:presLayoutVars>
          <dgm:bulletEnabled val="1"/>
        </dgm:presLayoutVars>
      </dgm:prSet>
      <dgm:spPr/>
    </dgm:pt>
  </dgm:ptLst>
  <dgm:cxnLst>
    <dgm:cxn modelId="{95F7AB03-C7FF-4BCB-8459-587596056F01}" type="presOf" srcId="{88C13F91-E8A7-4D95-878C-ABCF392813BA}" destId="{2F7D3455-39E9-453D-B282-D7192AECC3AB}" srcOrd="1" destOrd="0" presId="urn:microsoft.com/office/officeart/2005/8/layout/process5"/>
    <dgm:cxn modelId="{3F3C480A-D693-4462-8787-F15FDA8358A4}" type="presOf" srcId="{2B22C0DF-7D1A-4028-82E2-5E6E0B0BA7AF}" destId="{2457C846-C1CF-48A8-B6EF-398DF3D8BCF2}" srcOrd="0" destOrd="0" presId="urn:microsoft.com/office/officeart/2005/8/layout/process5"/>
    <dgm:cxn modelId="{56E3D214-CF77-4569-A6CF-72E2AD77734F}" type="presOf" srcId="{2B22C0DF-7D1A-4028-82E2-5E6E0B0BA7AF}" destId="{3B6F15C7-7A2C-46BF-9346-E6D906091CB2}" srcOrd="1" destOrd="0" presId="urn:microsoft.com/office/officeart/2005/8/layout/process5"/>
    <dgm:cxn modelId="{7014CC19-5809-4017-A2B1-D6577F5BBE0E}" srcId="{DE80621C-1E95-4B2B-9CC9-BAE1853B4B2C}" destId="{6F081F61-EB80-41C5-A879-AF84EAF85AD5}" srcOrd="3" destOrd="0" parTransId="{FD7FBA8C-4EF3-4450-A607-1761B130C17B}" sibTransId="{963788EB-44D3-4F81-A0D4-0BD8912584A0}"/>
    <dgm:cxn modelId="{F3F90130-B011-43A3-874C-BFF68D12D9FA}" type="presOf" srcId="{B5B35717-0EA5-40C2-9C0E-FF0ABCC90E0E}" destId="{7A739FE0-CF1C-464E-BDBC-A96D27A4D3D7}" srcOrd="0" destOrd="0" presId="urn:microsoft.com/office/officeart/2005/8/layout/process5"/>
    <dgm:cxn modelId="{6A9ADB3E-D87B-44C3-BBA8-F4DC857555B8}" srcId="{DE80621C-1E95-4B2B-9CC9-BAE1853B4B2C}" destId="{16DE2B6A-C7BC-4C5F-8108-B97795BAB93C}" srcOrd="4" destOrd="0" parTransId="{AF14E419-0A15-4BBF-82D8-5F380606D0B4}" sibTransId="{2B22C0DF-7D1A-4028-82E2-5E6E0B0BA7AF}"/>
    <dgm:cxn modelId="{A46A7D66-F0BE-42FD-8AD2-6E72ABC5B923}" type="presOf" srcId="{16DE2B6A-C7BC-4C5F-8108-B97795BAB93C}" destId="{3F545196-E1F8-4D20-8D45-BEE560BADA37}" srcOrd="0" destOrd="0" presId="urn:microsoft.com/office/officeart/2005/8/layout/process5"/>
    <dgm:cxn modelId="{E1342969-A786-47ED-8D8F-8B368380509A}" type="presOf" srcId="{D9430EE3-A3A5-49C3-953C-45C5A357E381}" destId="{CB4559D9-471E-4034-A675-0D54260F2916}" srcOrd="0" destOrd="0" presId="urn:microsoft.com/office/officeart/2005/8/layout/process5"/>
    <dgm:cxn modelId="{E798514A-2257-4F80-A69D-22C4E3083B7C}" type="presOf" srcId="{A4F02064-92A5-4B89-8012-CAD05A41DE82}" destId="{E82C0FF1-48FC-41B7-9A9A-924A6ADFAF21}" srcOrd="0" destOrd="0" presId="urn:microsoft.com/office/officeart/2005/8/layout/process5"/>
    <dgm:cxn modelId="{B8AAF058-B052-46E6-B77C-B36D4B677E52}" type="presOf" srcId="{585991C5-BF08-40D4-A55B-B3C29D0125EA}" destId="{E682B81E-5F3A-44BE-88C8-CF92F4D823DE}" srcOrd="1" destOrd="0" presId="urn:microsoft.com/office/officeart/2005/8/layout/process5"/>
    <dgm:cxn modelId="{612D247A-C434-4DBD-8419-D39FBAFE1AE4}" type="presOf" srcId="{963788EB-44D3-4F81-A0D4-0BD8912584A0}" destId="{F30DDCF1-5D59-461E-94AB-56B41B41811E}" srcOrd="0" destOrd="0" presId="urn:microsoft.com/office/officeart/2005/8/layout/process5"/>
    <dgm:cxn modelId="{9839087F-5DED-43FA-9794-AE533D17FEFE}" type="presOf" srcId="{6BBEA8B8-3FC8-41AA-98D1-2ACF89079B10}" destId="{E4C0E88C-1AC8-47C5-8870-AD965CCA5E22}" srcOrd="0" destOrd="0" presId="urn:microsoft.com/office/officeart/2005/8/layout/process5"/>
    <dgm:cxn modelId="{375DAD85-C520-40B2-BE70-01BFA288FC79}" srcId="{DE80621C-1E95-4B2B-9CC9-BAE1853B4B2C}" destId="{AA52CFA9-9415-4948-AE88-C4BF4A755F69}" srcOrd="2" destOrd="0" parTransId="{87396376-3DBE-4D92-A9A3-8DC0D4838E55}" sibTransId="{1B51FCD1-3F7E-455F-9D48-20BBEC3AB918}"/>
    <dgm:cxn modelId="{DF36EC8A-D1A2-4173-93ED-CFCA0519A0F4}" type="presOf" srcId="{585991C5-BF08-40D4-A55B-B3C29D0125EA}" destId="{F8FF00F9-D456-4836-95E5-C280E3488230}" srcOrd="0" destOrd="0" presId="urn:microsoft.com/office/officeart/2005/8/layout/process5"/>
    <dgm:cxn modelId="{B266CD8D-79AF-4325-A139-D04964027D08}" srcId="{DE80621C-1E95-4B2B-9CC9-BAE1853B4B2C}" destId="{D9430EE3-A3A5-49C3-953C-45C5A357E381}" srcOrd="5" destOrd="0" parTransId="{CFB75692-0CE8-45C8-9ABF-F2117D355EC6}" sibTransId="{6BBEA8B8-3FC8-41AA-98D1-2ACF89079B10}"/>
    <dgm:cxn modelId="{F1467596-4DD5-4B01-A5BB-E14CB92FADB4}" type="presOf" srcId="{1B51FCD1-3F7E-455F-9D48-20BBEC3AB918}" destId="{63F2ED8A-0A38-49DE-84E5-CA9E48E98D94}" srcOrd="1" destOrd="0" presId="urn:microsoft.com/office/officeart/2005/8/layout/process5"/>
    <dgm:cxn modelId="{F9EBE6A2-D358-427C-A12D-462E64FEC400}" type="presOf" srcId="{963788EB-44D3-4F81-A0D4-0BD8912584A0}" destId="{5C7A84B3-0070-4041-BE84-5BD490E4EF24}" srcOrd="1" destOrd="0" presId="urn:microsoft.com/office/officeart/2005/8/layout/process5"/>
    <dgm:cxn modelId="{5B7304B1-394C-40DC-90AF-7988B4C7E5E8}" type="presOf" srcId="{AA52CFA9-9415-4948-AE88-C4BF4A755F69}" destId="{08C3DC19-857E-4616-AC6D-22D44CF28F52}" srcOrd="0" destOrd="0" presId="urn:microsoft.com/office/officeart/2005/8/layout/process5"/>
    <dgm:cxn modelId="{CF2CAABE-73AF-494C-BD74-42AC4799B30A}" srcId="{DE80621C-1E95-4B2B-9CC9-BAE1853B4B2C}" destId="{B5B35717-0EA5-40C2-9C0E-FF0ABCC90E0E}" srcOrd="6" destOrd="0" parTransId="{77648B49-4D1C-4B0F-A724-F73CA4BD56E4}" sibTransId="{6194CB1F-ED8A-4F8D-A5D2-D49DD50BF40D}"/>
    <dgm:cxn modelId="{F90C14C9-A3E2-4369-A562-78F31F1C2DCF}" type="presOf" srcId="{1B51FCD1-3F7E-455F-9D48-20BBEC3AB918}" destId="{9C2B5A2D-54C0-4503-A3BD-9C93E766186C}" srcOrd="0" destOrd="0" presId="urn:microsoft.com/office/officeart/2005/8/layout/process5"/>
    <dgm:cxn modelId="{6B453ED7-0B63-40EE-A031-08EB1B194A2C}" type="presOf" srcId="{88C13F91-E8A7-4D95-878C-ABCF392813BA}" destId="{5F366076-9690-4684-BE31-1B14EE1F75FA}" srcOrd="0" destOrd="0" presId="urn:microsoft.com/office/officeart/2005/8/layout/process5"/>
    <dgm:cxn modelId="{7740DED7-65E3-419D-9C6C-1F4F2BA41BA7}" srcId="{DE80621C-1E95-4B2B-9CC9-BAE1853B4B2C}" destId="{4DFF0C2D-0481-407A-90C2-D436DC237057}" srcOrd="1" destOrd="0" parTransId="{9E9C178A-80BF-47DF-AF29-08F782D80389}" sibTransId="{585991C5-BF08-40D4-A55B-B3C29D0125EA}"/>
    <dgm:cxn modelId="{D16423D8-270F-467F-8D4E-1AF577E2F0CA}" type="presOf" srcId="{6BBEA8B8-3FC8-41AA-98D1-2ACF89079B10}" destId="{6899ACC9-2AB7-4F7C-A96C-98843A1E3237}" srcOrd="1" destOrd="0" presId="urn:microsoft.com/office/officeart/2005/8/layout/process5"/>
    <dgm:cxn modelId="{F37F26EA-E2E0-44D6-B605-8649A0FA23AF}" type="presOf" srcId="{6F081F61-EB80-41C5-A879-AF84EAF85AD5}" destId="{E08CD179-7C75-4FDA-889D-F23181204D29}" srcOrd="0" destOrd="0" presId="urn:microsoft.com/office/officeart/2005/8/layout/process5"/>
    <dgm:cxn modelId="{929BDDEA-B9EA-4B98-91D3-ADD7616682BE}" type="presOf" srcId="{4DFF0C2D-0481-407A-90C2-D436DC237057}" destId="{4B8C7AD0-07E0-4CAC-9E5F-F80C3BE5D0CF}" srcOrd="0" destOrd="0" presId="urn:microsoft.com/office/officeart/2005/8/layout/process5"/>
    <dgm:cxn modelId="{C03BADF0-C860-4CE7-877D-76CFBA730013}" type="presOf" srcId="{DE80621C-1E95-4B2B-9CC9-BAE1853B4B2C}" destId="{CE1D2745-17FE-40F4-88B6-A167A0D95277}" srcOrd="0" destOrd="0" presId="urn:microsoft.com/office/officeart/2005/8/layout/process5"/>
    <dgm:cxn modelId="{FCE954FC-6C26-405F-86D6-A8E9344A8C01}" srcId="{DE80621C-1E95-4B2B-9CC9-BAE1853B4B2C}" destId="{A4F02064-92A5-4B89-8012-CAD05A41DE82}" srcOrd="0" destOrd="0" parTransId="{ADC4DCCB-DE39-4EEB-90E7-5B0D2ED1828E}" sibTransId="{88C13F91-E8A7-4D95-878C-ABCF392813BA}"/>
    <dgm:cxn modelId="{F718276B-E85A-4994-A86B-159321257950}" type="presParOf" srcId="{CE1D2745-17FE-40F4-88B6-A167A0D95277}" destId="{E82C0FF1-48FC-41B7-9A9A-924A6ADFAF21}" srcOrd="0" destOrd="0" presId="urn:microsoft.com/office/officeart/2005/8/layout/process5"/>
    <dgm:cxn modelId="{74951AF5-9A58-4E5E-84BA-76CED01965CF}" type="presParOf" srcId="{CE1D2745-17FE-40F4-88B6-A167A0D95277}" destId="{5F366076-9690-4684-BE31-1B14EE1F75FA}" srcOrd="1" destOrd="0" presId="urn:microsoft.com/office/officeart/2005/8/layout/process5"/>
    <dgm:cxn modelId="{E5AADACF-E2E8-4D84-9ED1-B7ECC253B90F}" type="presParOf" srcId="{5F366076-9690-4684-BE31-1B14EE1F75FA}" destId="{2F7D3455-39E9-453D-B282-D7192AECC3AB}" srcOrd="0" destOrd="0" presId="urn:microsoft.com/office/officeart/2005/8/layout/process5"/>
    <dgm:cxn modelId="{AE6039A6-0178-41C0-BA0D-44C126230326}" type="presParOf" srcId="{CE1D2745-17FE-40F4-88B6-A167A0D95277}" destId="{4B8C7AD0-07E0-4CAC-9E5F-F80C3BE5D0CF}" srcOrd="2" destOrd="0" presId="urn:microsoft.com/office/officeart/2005/8/layout/process5"/>
    <dgm:cxn modelId="{EB78AB35-DDDD-4F70-A247-AE53A27F7696}" type="presParOf" srcId="{CE1D2745-17FE-40F4-88B6-A167A0D95277}" destId="{F8FF00F9-D456-4836-95E5-C280E3488230}" srcOrd="3" destOrd="0" presId="urn:microsoft.com/office/officeart/2005/8/layout/process5"/>
    <dgm:cxn modelId="{593835F2-5AA5-42CF-B8DC-D60C2F151880}" type="presParOf" srcId="{F8FF00F9-D456-4836-95E5-C280E3488230}" destId="{E682B81E-5F3A-44BE-88C8-CF92F4D823DE}" srcOrd="0" destOrd="0" presId="urn:microsoft.com/office/officeart/2005/8/layout/process5"/>
    <dgm:cxn modelId="{587AF508-3B5A-472D-B4FF-EF3983A915B8}" type="presParOf" srcId="{CE1D2745-17FE-40F4-88B6-A167A0D95277}" destId="{08C3DC19-857E-4616-AC6D-22D44CF28F52}" srcOrd="4" destOrd="0" presId="urn:microsoft.com/office/officeart/2005/8/layout/process5"/>
    <dgm:cxn modelId="{FE154754-199C-44A5-B435-62BABA7D0C7E}" type="presParOf" srcId="{CE1D2745-17FE-40F4-88B6-A167A0D95277}" destId="{9C2B5A2D-54C0-4503-A3BD-9C93E766186C}" srcOrd="5" destOrd="0" presId="urn:microsoft.com/office/officeart/2005/8/layout/process5"/>
    <dgm:cxn modelId="{FEA45EDA-2EF5-4314-A407-D8342B96F916}" type="presParOf" srcId="{9C2B5A2D-54C0-4503-A3BD-9C93E766186C}" destId="{63F2ED8A-0A38-49DE-84E5-CA9E48E98D94}" srcOrd="0" destOrd="0" presId="urn:microsoft.com/office/officeart/2005/8/layout/process5"/>
    <dgm:cxn modelId="{805DDD41-90C5-4B87-9441-41A92E7CCCAA}" type="presParOf" srcId="{CE1D2745-17FE-40F4-88B6-A167A0D95277}" destId="{E08CD179-7C75-4FDA-889D-F23181204D29}" srcOrd="6" destOrd="0" presId="urn:microsoft.com/office/officeart/2005/8/layout/process5"/>
    <dgm:cxn modelId="{2BC6C08E-7573-4B48-AC7A-845A956F5029}" type="presParOf" srcId="{CE1D2745-17FE-40F4-88B6-A167A0D95277}" destId="{F30DDCF1-5D59-461E-94AB-56B41B41811E}" srcOrd="7" destOrd="0" presId="urn:microsoft.com/office/officeart/2005/8/layout/process5"/>
    <dgm:cxn modelId="{F746C5EB-C25E-4E17-BA70-E2C8A54E5075}" type="presParOf" srcId="{F30DDCF1-5D59-461E-94AB-56B41B41811E}" destId="{5C7A84B3-0070-4041-BE84-5BD490E4EF24}" srcOrd="0" destOrd="0" presId="urn:microsoft.com/office/officeart/2005/8/layout/process5"/>
    <dgm:cxn modelId="{CD3C161B-020D-4F0A-B2E6-5DD20CE9CAB7}" type="presParOf" srcId="{CE1D2745-17FE-40F4-88B6-A167A0D95277}" destId="{3F545196-E1F8-4D20-8D45-BEE560BADA37}" srcOrd="8" destOrd="0" presId="urn:microsoft.com/office/officeart/2005/8/layout/process5"/>
    <dgm:cxn modelId="{347D5E2E-C0A2-4883-AB20-86A3C3B819F8}" type="presParOf" srcId="{CE1D2745-17FE-40F4-88B6-A167A0D95277}" destId="{2457C846-C1CF-48A8-B6EF-398DF3D8BCF2}" srcOrd="9" destOrd="0" presId="urn:microsoft.com/office/officeart/2005/8/layout/process5"/>
    <dgm:cxn modelId="{810E0029-EBCF-4C2B-8B1B-17EA8F8D762F}" type="presParOf" srcId="{2457C846-C1CF-48A8-B6EF-398DF3D8BCF2}" destId="{3B6F15C7-7A2C-46BF-9346-E6D906091CB2}" srcOrd="0" destOrd="0" presId="urn:microsoft.com/office/officeart/2005/8/layout/process5"/>
    <dgm:cxn modelId="{8B134598-DF30-4B02-8DB0-EFCA6D0F9CD3}" type="presParOf" srcId="{CE1D2745-17FE-40F4-88B6-A167A0D95277}" destId="{CB4559D9-471E-4034-A675-0D54260F2916}" srcOrd="10" destOrd="0" presId="urn:microsoft.com/office/officeart/2005/8/layout/process5"/>
    <dgm:cxn modelId="{990E488D-44DE-4A25-A2FF-0B0149E87A86}" type="presParOf" srcId="{CE1D2745-17FE-40F4-88B6-A167A0D95277}" destId="{E4C0E88C-1AC8-47C5-8870-AD965CCA5E22}" srcOrd="11" destOrd="0" presId="urn:microsoft.com/office/officeart/2005/8/layout/process5"/>
    <dgm:cxn modelId="{EAA4ECA4-519F-4665-A65A-21C1C1F06AF1}" type="presParOf" srcId="{E4C0E88C-1AC8-47C5-8870-AD965CCA5E22}" destId="{6899ACC9-2AB7-4F7C-A96C-98843A1E3237}" srcOrd="0" destOrd="0" presId="urn:microsoft.com/office/officeart/2005/8/layout/process5"/>
    <dgm:cxn modelId="{991C6933-5897-4540-A11B-F762B87828B4}" type="presParOf" srcId="{CE1D2745-17FE-40F4-88B6-A167A0D95277}" destId="{7A739FE0-CF1C-464E-BDBC-A96D27A4D3D7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0FF1-48FC-41B7-9A9A-924A6ADFAF21}">
      <dsp:nvSpPr>
        <dsp:cNvPr id="0" name=""/>
        <dsp:cNvSpPr/>
      </dsp:nvSpPr>
      <dsp:spPr>
        <a:xfrm>
          <a:off x="3924" y="806263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</a:t>
          </a:r>
          <a:r>
            <a:rPr lang="fr-FR" sz="1600" kern="1200" dirty="0"/>
            <a:t> Former un comité de suivi environnemental</a:t>
          </a:r>
        </a:p>
      </dsp:txBody>
      <dsp:txXfrm>
        <a:off x="34075" y="836414"/>
        <a:ext cx="1655442" cy="969144"/>
      </dsp:txXfrm>
    </dsp:sp>
    <dsp:sp modelId="{5F366076-9690-4684-BE31-1B14EE1F75FA}">
      <dsp:nvSpPr>
        <dsp:cNvPr id="0" name=""/>
        <dsp:cNvSpPr/>
      </dsp:nvSpPr>
      <dsp:spPr>
        <a:xfrm>
          <a:off x="1870653" y="1108234"/>
          <a:ext cx="363737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1870653" y="1193335"/>
        <a:ext cx="254616" cy="255302"/>
      </dsp:txXfrm>
    </dsp:sp>
    <dsp:sp modelId="{4B8C7AD0-07E0-4CAC-9E5F-F80C3BE5D0CF}">
      <dsp:nvSpPr>
        <dsp:cNvPr id="0" name=""/>
        <dsp:cNvSpPr/>
      </dsp:nvSpPr>
      <dsp:spPr>
        <a:xfrm>
          <a:off x="2405966" y="806263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16086"/>
                <a:satOff val="5174"/>
                <a:lumOff val="-3595"/>
                <a:alphaOff val="0"/>
                <a:shade val="47500"/>
                <a:satMod val="137000"/>
              </a:schemeClr>
            </a:gs>
            <a:gs pos="55000">
              <a:schemeClr val="accent5">
                <a:hueOff val="-516086"/>
                <a:satOff val="5174"/>
                <a:lumOff val="-3595"/>
                <a:alphaOff val="0"/>
                <a:shade val="69000"/>
                <a:satMod val="137000"/>
              </a:schemeClr>
            </a:gs>
            <a:gs pos="100000">
              <a:schemeClr val="accent5">
                <a:hueOff val="-516086"/>
                <a:satOff val="5174"/>
                <a:lumOff val="-359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 Mener un diagnostic</a:t>
          </a:r>
          <a:endParaRPr lang="fr-FR" sz="1600" kern="1200" dirty="0"/>
        </a:p>
      </dsp:txBody>
      <dsp:txXfrm>
        <a:off x="2436117" y="836414"/>
        <a:ext cx="1655442" cy="969144"/>
      </dsp:txXfrm>
    </dsp:sp>
    <dsp:sp modelId="{F8FF00F9-D456-4836-95E5-C280E3488230}">
      <dsp:nvSpPr>
        <dsp:cNvPr id="0" name=""/>
        <dsp:cNvSpPr/>
      </dsp:nvSpPr>
      <dsp:spPr>
        <a:xfrm>
          <a:off x="4272695" y="1108234"/>
          <a:ext cx="363737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9304"/>
                <a:satOff val="6209"/>
                <a:lumOff val="-4314"/>
                <a:alphaOff val="0"/>
                <a:shade val="47500"/>
                <a:satMod val="137000"/>
              </a:schemeClr>
            </a:gs>
            <a:gs pos="55000">
              <a:schemeClr val="accent5">
                <a:hueOff val="-619304"/>
                <a:satOff val="6209"/>
                <a:lumOff val="-4314"/>
                <a:alphaOff val="0"/>
                <a:shade val="69000"/>
                <a:satMod val="137000"/>
              </a:schemeClr>
            </a:gs>
            <a:gs pos="100000">
              <a:schemeClr val="accent5">
                <a:hueOff val="-619304"/>
                <a:satOff val="6209"/>
                <a:lumOff val="-431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4272695" y="1193335"/>
        <a:ext cx="254616" cy="255302"/>
      </dsp:txXfrm>
    </dsp:sp>
    <dsp:sp modelId="{08C3DC19-857E-4616-AC6D-22D44CF28F52}">
      <dsp:nvSpPr>
        <dsp:cNvPr id="0" name=""/>
        <dsp:cNvSpPr/>
      </dsp:nvSpPr>
      <dsp:spPr>
        <a:xfrm>
          <a:off x="4808007" y="806263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32173"/>
                <a:satOff val="10348"/>
                <a:lumOff val="-7190"/>
                <a:alphaOff val="0"/>
                <a:shade val="47500"/>
                <a:satMod val="137000"/>
              </a:schemeClr>
            </a:gs>
            <a:gs pos="55000">
              <a:schemeClr val="accent5">
                <a:hueOff val="-1032173"/>
                <a:satOff val="10348"/>
                <a:lumOff val="-7190"/>
                <a:alphaOff val="0"/>
                <a:shade val="69000"/>
                <a:satMod val="137000"/>
              </a:schemeClr>
            </a:gs>
            <a:gs pos="100000">
              <a:schemeClr val="accent5">
                <a:hueOff val="-1032173"/>
                <a:satOff val="10348"/>
                <a:lumOff val="-719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 Etablir et réaliser un plan d’action</a:t>
          </a:r>
        </a:p>
      </dsp:txBody>
      <dsp:txXfrm>
        <a:off x="4838158" y="836414"/>
        <a:ext cx="1655442" cy="969144"/>
      </dsp:txXfrm>
    </dsp:sp>
    <dsp:sp modelId="{9C2B5A2D-54C0-4503-A3BD-9C93E766186C}">
      <dsp:nvSpPr>
        <dsp:cNvPr id="0" name=""/>
        <dsp:cNvSpPr/>
      </dsp:nvSpPr>
      <dsp:spPr>
        <a:xfrm>
          <a:off x="6674737" y="1108234"/>
          <a:ext cx="363737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38607"/>
                <a:satOff val="12418"/>
                <a:lumOff val="-8628"/>
                <a:alphaOff val="0"/>
                <a:shade val="47500"/>
                <a:satMod val="137000"/>
              </a:schemeClr>
            </a:gs>
            <a:gs pos="55000">
              <a:schemeClr val="accent5">
                <a:hueOff val="-1238607"/>
                <a:satOff val="12418"/>
                <a:lumOff val="-8628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8607"/>
                <a:satOff val="12418"/>
                <a:lumOff val="-8628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6674737" y="1193335"/>
        <a:ext cx="254616" cy="255302"/>
      </dsp:txXfrm>
    </dsp:sp>
    <dsp:sp modelId="{E08CD179-7C75-4FDA-889D-F23181204D29}">
      <dsp:nvSpPr>
        <dsp:cNvPr id="0" name=""/>
        <dsp:cNvSpPr/>
      </dsp:nvSpPr>
      <dsp:spPr>
        <a:xfrm>
          <a:off x="7210049" y="806263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548259"/>
                <a:satOff val="15522"/>
                <a:lumOff val="-10784"/>
                <a:alphaOff val="0"/>
                <a:shade val="47500"/>
                <a:satMod val="137000"/>
              </a:schemeClr>
            </a:gs>
            <a:gs pos="55000">
              <a:schemeClr val="accent5">
                <a:hueOff val="-1548259"/>
                <a:satOff val="15522"/>
                <a:lumOff val="-10784"/>
                <a:alphaOff val="0"/>
                <a:shade val="69000"/>
                <a:satMod val="137000"/>
              </a:schemeClr>
            </a:gs>
            <a:gs pos="100000">
              <a:schemeClr val="accent5">
                <a:hueOff val="-1548259"/>
                <a:satOff val="15522"/>
                <a:lumOff val="-1078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 Contrôler et évaluer le plan</a:t>
          </a:r>
        </a:p>
      </dsp:txBody>
      <dsp:txXfrm>
        <a:off x="7240200" y="836414"/>
        <a:ext cx="1655442" cy="969144"/>
      </dsp:txXfrm>
    </dsp:sp>
    <dsp:sp modelId="{F30DDCF1-5D59-461E-94AB-56B41B41811E}">
      <dsp:nvSpPr>
        <dsp:cNvPr id="0" name=""/>
        <dsp:cNvSpPr/>
      </dsp:nvSpPr>
      <dsp:spPr>
        <a:xfrm rot="7521914">
          <a:off x="7243332" y="1955812"/>
          <a:ext cx="446041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57911"/>
                <a:satOff val="18626"/>
                <a:lumOff val="-12941"/>
                <a:alphaOff val="0"/>
                <a:shade val="47500"/>
                <a:satMod val="137000"/>
              </a:schemeClr>
            </a:gs>
            <a:gs pos="55000">
              <a:schemeClr val="accent5">
                <a:hueOff val="-1857911"/>
                <a:satOff val="18626"/>
                <a:lumOff val="-12941"/>
                <a:alphaOff val="0"/>
                <a:shade val="69000"/>
                <a:satMod val="137000"/>
              </a:schemeClr>
            </a:gs>
            <a:gs pos="100000">
              <a:schemeClr val="accent5">
                <a:hueOff val="-1857911"/>
                <a:satOff val="18626"/>
                <a:lumOff val="-1294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 rot="-5400000">
        <a:off x="7375643" y="1957321"/>
        <a:ext cx="255302" cy="318390"/>
      </dsp:txXfrm>
    </dsp:sp>
    <dsp:sp modelId="{3F545196-E1F8-4D20-8D45-BEE560BADA37}">
      <dsp:nvSpPr>
        <dsp:cNvPr id="0" name=""/>
        <dsp:cNvSpPr/>
      </dsp:nvSpPr>
      <dsp:spPr>
        <a:xfrm>
          <a:off x="5992300" y="2522007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shade val="47500"/>
                <a:satMod val="137000"/>
              </a:schemeClr>
            </a:gs>
            <a:gs pos="55000">
              <a:schemeClr val="accent5">
                <a:hueOff val="-2064345"/>
                <a:satOff val="20696"/>
                <a:lumOff val="-14379"/>
                <a:alphaOff val="0"/>
                <a:shade val="69000"/>
                <a:satMod val="137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 Faire des liens avec le programme scolaire</a:t>
          </a:r>
        </a:p>
      </dsp:txBody>
      <dsp:txXfrm>
        <a:off x="6022451" y="2552158"/>
        <a:ext cx="1655442" cy="969144"/>
      </dsp:txXfrm>
    </dsp:sp>
    <dsp:sp modelId="{2457C846-C1CF-48A8-B6EF-398DF3D8BCF2}">
      <dsp:nvSpPr>
        <dsp:cNvPr id="0" name=""/>
        <dsp:cNvSpPr/>
      </dsp:nvSpPr>
      <dsp:spPr>
        <a:xfrm rot="10800000">
          <a:off x="5477576" y="2823978"/>
          <a:ext cx="363737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77214"/>
                <a:satOff val="24835"/>
                <a:lumOff val="-1725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7214"/>
                <a:satOff val="24835"/>
                <a:lumOff val="-1725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7214"/>
                <a:satOff val="24835"/>
                <a:lumOff val="-1725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5586697" y="2909079"/>
        <a:ext cx="254616" cy="255302"/>
      </dsp:txXfrm>
    </dsp:sp>
    <dsp:sp modelId="{CB4559D9-471E-4034-A675-0D54260F2916}">
      <dsp:nvSpPr>
        <dsp:cNvPr id="0" name=""/>
        <dsp:cNvSpPr/>
      </dsp:nvSpPr>
      <dsp:spPr>
        <a:xfrm>
          <a:off x="3590258" y="2522007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580431"/>
                <a:satOff val="25870"/>
                <a:lumOff val="-17974"/>
                <a:alphaOff val="0"/>
                <a:shade val="47500"/>
                <a:satMod val="137000"/>
              </a:schemeClr>
            </a:gs>
            <a:gs pos="55000">
              <a:schemeClr val="accent5">
                <a:hueOff val="-2580431"/>
                <a:satOff val="25870"/>
                <a:lumOff val="-17974"/>
                <a:alphaOff val="0"/>
                <a:shade val="69000"/>
                <a:satMod val="137000"/>
              </a:schemeClr>
            </a:gs>
            <a:gs pos="100000">
              <a:schemeClr val="accent5">
                <a:hueOff val="-2580431"/>
                <a:satOff val="25870"/>
                <a:lumOff val="-17974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ym typeface="Wingdings"/>
            </a:rPr>
            <a:t> Impliquer l’école entière et ses partenaires</a:t>
          </a:r>
        </a:p>
      </dsp:txBody>
      <dsp:txXfrm>
        <a:off x="3620409" y="2552158"/>
        <a:ext cx="1655442" cy="969144"/>
      </dsp:txXfrm>
    </dsp:sp>
    <dsp:sp modelId="{E4C0E88C-1AC8-47C5-8870-AD965CCA5E22}">
      <dsp:nvSpPr>
        <dsp:cNvPr id="0" name=""/>
        <dsp:cNvSpPr/>
      </dsp:nvSpPr>
      <dsp:spPr>
        <a:xfrm rot="10800000">
          <a:off x="3075535" y="2823978"/>
          <a:ext cx="363737" cy="425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shade val="47500"/>
                <a:satMod val="137000"/>
              </a:schemeClr>
            </a:gs>
            <a:gs pos="55000">
              <a:schemeClr val="accent5">
                <a:hueOff val="-3096518"/>
                <a:satOff val="31044"/>
                <a:lumOff val="-21569"/>
                <a:alphaOff val="0"/>
                <a:shade val="69000"/>
                <a:satMod val="137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 rot="10800000">
        <a:off x="3184656" y="2909079"/>
        <a:ext cx="254616" cy="255302"/>
      </dsp:txXfrm>
    </dsp:sp>
    <dsp:sp modelId="{7A739FE0-CF1C-464E-BDBC-A96D27A4D3D7}">
      <dsp:nvSpPr>
        <dsp:cNvPr id="0" name=""/>
        <dsp:cNvSpPr/>
      </dsp:nvSpPr>
      <dsp:spPr>
        <a:xfrm>
          <a:off x="1188216" y="2522007"/>
          <a:ext cx="1715744" cy="1029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96518"/>
                <a:satOff val="31044"/>
                <a:lumOff val="-21569"/>
                <a:alphaOff val="0"/>
                <a:shade val="47500"/>
                <a:satMod val="137000"/>
              </a:schemeClr>
            </a:gs>
            <a:gs pos="55000">
              <a:schemeClr val="accent5">
                <a:hueOff val="-3096518"/>
                <a:satOff val="31044"/>
                <a:lumOff val="-21569"/>
                <a:alphaOff val="0"/>
                <a:shade val="69000"/>
                <a:satMod val="137000"/>
              </a:schemeClr>
            </a:gs>
            <a:gs pos="100000">
              <a:schemeClr val="accent5">
                <a:hueOff val="-3096518"/>
                <a:satOff val="31044"/>
                <a:lumOff val="-21569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kern="1200" dirty="0">
              <a:sym typeface="Wingdings"/>
            </a:rPr>
            <a:t> </a:t>
          </a:r>
          <a:r>
            <a:rPr lang="fr-FR" sz="1600" b="1" kern="1200" dirty="0">
              <a:sym typeface="Wingdings"/>
            </a:rPr>
            <a:t>Créer un éco-code</a:t>
          </a:r>
        </a:p>
      </dsp:txBody>
      <dsp:txXfrm>
        <a:off x="1218367" y="2552158"/>
        <a:ext cx="1655442" cy="969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0AAF1-7272-499C-929A-1B680D048E7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BB217-1617-4A52-8E78-D67DD968A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19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http://www.eco-ecole.org/component/flexicontent/8-actualites/17588-plus-de-600-ecoles-et-etablissements-scolaires-labellises-en-2017.html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39C0D-0CC7-464E-AF58-21BB8D8755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39C0D-0CC7-464E-AF58-21BB8D8755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https://www.youtube.com/watch?v=nghOaHlur00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39C0D-0CC7-464E-AF58-21BB8D8755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http://www.eco-ecole.org/component/flexicontent/8-actualites/17588-plus-de-600-ecoles-et-etablissements-scolaires-labellises-en-2017.html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39C0D-0CC7-464E-AF58-21BB8D8755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http://www.eco-ecole.org/component/flexicontent/8-actualites/17588-plus-de-600-ecoles-et-etablissements-scolaires-labellises-en-2017.html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39C0D-0CC7-464E-AF58-21BB8D87550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2017-2018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12192000" cy="2492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50" y="332657"/>
            <a:ext cx="1248137" cy="936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 descr="E:\ECO ECOLE 2012-13\Logo Eco-Lycée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4" y="260649"/>
            <a:ext cx="1086341" cy="10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462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5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9509" y="155448"/>
            <a:ext cx="9025003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04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118872"/>
            <a:ext cx="9121013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83499" y="1828800"/>
            <a:ext cx="9121013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50" y="332657"/>
            <a:ext cx="1248137" cy="936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 descr="E:\ECO ECOLE 2012-13\Logo Eco-Lycée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4" y="260649"/>
            <a:ext cx="1086341" cy="10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7552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0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46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99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21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Lycée Roc Fleuri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771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r>
              <a:rPr lang="fr-FR"/>
              <a:t>2017-2018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fr-FR"/>
              <a:t>Lycée Roc Fleuri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44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79510" y="152400"/>
            <a:ext cx="912101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FR"/>
              <a:t>2017-2018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fr-FR" dirty="0"/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DC03490-63B6-4F76-8C20-0CA1D5F94C29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50" y="332657"/>
            <a:ext cx="1248137" cy="9361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 descr="E:\ECO ECOLE 2012-13\Logo Eco-Lycée.pn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4" y="260649"/>
            <a:ext cx="1086341" cy="100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93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8282" y="2071678"/>
            <a:ext cx="8505828" cy="16733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/>
              <a:t>Obtenir le label éco-lycée :</a:t>
            </a:r>
            <a:br>
              <a:rPr lang="fr-FR" sz="6000" dirty="0"/>
            </a:br>
            <a:r>
              <a:rPr lang="fr-FR" sz="6000" dirty="0"/>
              <a:t>une démarche participative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programme Eco-école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81200" y="1700238"/>
            <a:ext cx="8229600" cy="3871902"/>
          </a:xfrm>
        </p:spPr>
        <p:txBody>
          <a:bodyPr>
            <a:normAutofit fontScale="47500" lnSpcReduction="20000"/>
          </a:bodyPr>
          <a:lstStyle/>
          <a:p>
            <a:r>
              <a:rPr lang="fr-FR" sz="4200" b="1" dirty="0"/>
              <a:t>Programme international </a:t>
            </a:r>
            <a:r>
              <a:rPr lang="fr-FR" sz="4200" dirty="0"/>
              <a:t>développé depuis 2005  par </a:t>
            </a:r>
            <a:r>
              <a:rPr lang="fr-FR" sz="4200" dirty="0" err="1"/>
              <a:t>Teragir</a:t>
            </a:r>
            <a:r>
              <a:rPr lang="fr-FR" sz="4200" dirty="0"/>
              <a:t> et FEE : 51.000 écoles dans 67 pays) </a:t>
            </a:r>
          </a:p>
          <a:p>
            <a:endParaRPr lang="fr-FR" sz="4200" dirty="0"/>
          </a:p>
          <a:p>
            <a:r>
              <a:rPr lang="fr-FR" sz="4200" dirty="0"/>
              <a:t>Label récompensant </a:t>
            </a:r>
            <a:r>
              <a:rPr lang="fr-FR" sz="4200" b="1" dirty="0"/>
              <a:t>l’engagement éco-responsable </a:t>
            </a:r>
            <a:r>
              <a:rPr lang="fr-FR" sz="4200" dirty="0"/>
              <a:t>de l’établissement sur une année</a:t>
            </a:r>
          </a:p>
          <a:p>
            <a:endParaRPr lang="fr-FR" sz="4200" dirty="0"/>
          </a:p>
          <a:p>
            <a:r>
              <a:rPr lang="fr-FR" sz="4200" dirty="0"/>
              <a:t>Mise en œuvre d’un </a:t>
            </a:r>
            <a:r>
              <a:rPr lang="fr-FR" sz="4200" b="1" dirty="0"/>
              <a:t>projet global </a:t>
            </a:r>
            <a:r>
              <a:rPr lang="fr-FR" sz="4200" dirty="0"/>
              <a:t>et transversal avec la contribution de nombreux acteurs : élèves, enseignants, personnel technique, partenaires, etc. </a:t>
            </a:r>
          </a:p>
          <a:p>
            <a:endParaRPr lang="fr-FR" sz="4200" dirty="0"/>
          </a:p>
          <a:p>
            <a:r>
              <a:rPr lang="fr-FR" sz="4200" dirty="0"/>
              <a:t>Près de </a:t>
            </a:r>
            <a:r>
              <a:rPr lang="fr-FR" sz="4200" b="1" dirty="0"/>
              <a:t>2600 écoles </a:t>
            </a:r>
            <a:r>
              <a:rPr lang="fr-FR" sz="4200" dirty="0"/>
              <a:t>engagées en 2017-2018 (</a:t>
            </a:r>
            <a:r>
              <a:rPr lang="fr-FR" sz="4200" b="1" dirty="0"/>
              <a:t>655 labellisées </a:t>
            </a:r>
            <a:r>
              <a:rPr lang="fr-FR" sz="4200" dirty="0"/>
              <a:t>en juin 2018) en France, 250.000 élèves sensibilisés (voir la carte interactive sur le site)</a:t>
            </a:r>
          </a:p>
          <a:p>
            <a:pPr>
              <a:buNone/>
            </a:pPr>
            <a:endParaRPr lang="fr-FR" sz="4200" dirty="0"/>
          </a:p>
          <a:p>
            <a:r>
              <a:rPr lang="fr-FR" sz="4200" dirty="0"/>
              <a:t>De nombreux partenaires et soutiens à ce programme</a:t>
            </a:r>
            <a:endParaRPr lang="fr-FR" sz="34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2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67" y="5429264"/>
            <a:ext cx="5929353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Eco-Ecole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/>
              <a:t>Mobiliser </a:t>
            </a:r>
            <a:r>
              <a:rPr lang="fr-FR" sz="2400" dirty="0"/>
              <a:t>tous les acteurs de l’établissement autour d’un </a:t>
            </a:r>
            <a:r>
              <a:rPr lang="fr-FR" sz="2400" b="1" dirty="0"/>
              <a:t>projet commun d’éducation au développement durable </a:t>
            </a:r>
            <a:r>
              <a:rPr lang="fr-FR" sz="2400" dirty="0"/>
              <a:t>: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 3" pitchFamily="18" charset="2"/>
              <a:buChar char=""/>
            </a:pPr>
            <a:r>
              <a:rPr lang="fr-FR" sz="2400" dirty="0"/>
              <a:t>Rendre les </a:t>
            </a:r>
            <a:r>
              <a:rPr lang="fr-FR" sz="2400" b="1" dirty="0"/>
              <a:t>élèves acteurs et moteurs </a:t>
            </a:r>
            <a:r>
              <a:rPr lang="fr-FR" sz="2400" dirty="0"/>
              <a:t>d’un projet positif d’amélioration de leur lieu de vie</a:t>
            </a:r>
          </a:p>
          <a:p>
            <a:pPr>
              <a:buNone/>
            </a:pPr>
            <a:r>
              <a:rPr lang="fr-FR" sz="2400" dirty="0"/>
              <a:t> </a:t>
            </a:r>
          </a:p>
          <a:p>
            <a:pPr>
              <a:buFont typeface="Wingdings 3" pitchFamily="18" charset="2"/>
              <a:buChar char=""/>
            </a:pPr>
            <a:r>
              <a:rPr lang="fr-FR" sz="2400" dirty="0"/>
              <a:t>Utiliser l’école et ses installations comme supports pour mener des </a:t>
            </a:r>
            <a:r>
              <a:rPr lang="fr-FR" sz="2400" b="1" dirty="0"/>
              <a:t>actions concrètes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 3" pitchFamily="18" charset="2"/>
              <a:buChar char=""/>
            </a:pPr>
            <a:r>
              <a:rPr lang="fr-FR" sz="2400" dirty="0"/>
              <a:t> Organiser des </a:t>
            </a:r>
            <a:r>
              <a:rPr lang="fr-FR" sz="2400" b="1" dirty="0"/>
              <a:t>activités</a:t>
            </a:r>
            <a:r>
              <a:rPr lang="fr-FR" sz="2400" dirty="0"/>
              <a:t> sur le thème choisi : films, expositions, rencontres etc. pour mieux comprendre et penser le développement durable</a:t>
            </a:r>
          </a:p>
          <a:p>
            <a:pPr>
              <a:buNone/>
            </a:pPr>
            <a:endParaRPr lang="fr-FR" sz="2400" dirty="0"/>
          </a:p>
          <a:p>
            <a:pPr>
              <a:buFont typeface="Wingdings 3" pitchFamily="18" charset="2"/>
              <a:buChar char=""/>
            </a:pPr>
            <a:r>
              <a:rPr lang="fr-FR" sz="2400" dirty="0"/>
              <a:t> Favoriser un travail concerté avec les </a:t>
            </a:r>
            <a:r>
              <a:rPr lang="fr-FR" sz="2400" b="1" dirty="0"/>
              <a:t>partenaires </a:t>
            </a:r>
            <a:r>
              <a:rPr lang="fr-FR" sz="2400" dirty="0"/>
              <a:t>locaux en s’ouvrant au territoire : élus, parents, associations…</a:t>
            </a:r>
          </a:p>
          <a:p>
            <a:pPr>
              <a:buFont typeface="Wingdings 3" pitchFamily="18" charset="2"/>
              <a:buChar char=""/>
            </a:pPr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3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24" y="155448"/>
            <a:ext cx="7786742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17 objectifs du DD </a:t>
            </a:r>
            <a:br>
              <a:rPr lang="fr-FR" dirty="0"/>
            </a:br>
            <a:r>
              <a:rPr lang="fr-FR" dirty="0"/>
              <a:t>pour l’Agenda 2030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2017-2018</a:t>
            </a:r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4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9" y="1357262"/>
            <a:ext cx="8251107" cy="5500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2018-2019</a:t>
            </a:r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5</a:t>
            </a:fld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2936032" y="307848"/>
            <a:ext cx="6768752" cy="1252728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fr-FR" sz="4500" b="1" dirty="0">
                <a:solidFill>
                  <a:srgbClr val="7FD13B">
                    <a:satMod val="150000"/>
                  </a:srgbClr>
                </a:solidFill>
                <a:latin typeface="Corbel"/>
              </a:rPr>
              <a:t>Quels thèmes possibles ?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>
            <a:lum bright="-26000" contrast="4000"/>
          </a:blip>
          <a:srcRect/>
          <a:stretch>
            <a:fillRect/>
          </a:stretch>
        </p:blipFill>
        <p:spPr bwMode="auto">
          <a:xfrm>
            <a:off x="1524000" y="2080422"/>
            <a:ext cx="9144000" cy="452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096428" y="4714884"/>
            <a:ext cx="1428728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928934"/>
            <a:ext cx="1500166" cy="1857388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méthodologie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595438" y="1928802"/>
          <a:ext cx="892971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6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91945" y="5556002"/>
            <a:ext cx="948247" cy="8253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553" y="1916833"/>
            <a:ext cx="737525" cy="73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67809" y="1889510"/>
            <a:ext cx="1000927" cy="747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44073" y="1916832"/>
            <a:ext cx="948247" cy="714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20336" y="2078280"/>
            <a:ext cx="1106288" cy="558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5551370"/>
            <a:ext cx="948247" cy="685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7689" y="5582400"/>
            <a:ext cx="893371" cy="115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1809720" y="39290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566E"/>
                </a:solidFill>
                <a:latin typeface="Corbel"/>
              </a:rPr>
              <a:t>N° des étapes sur les diapositives décrivant les actions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Eco-lycée en 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2018-2019</a:t>
            </a:r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  <a:endParaRPr lang="fr-FR" dirty="0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7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2709" t="21484" r="5563" b="19922"/>
          <a:stretch>
            <a:fillRect/>
          </a:stretch>
        </p:blipFill>
        <p:spPr bwMode="auto">
          <a:xfrm>
            <a:off x="1919536" y="1417652"/>
            <a:ext cx="8136904" cy="54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952596" y="17859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indent="-320040">
              <a:buClr>
                <a:srgbClr val="7FD13B"/>
              </a:buClr>
              <a:buSzPct val="80000"/>
              <a:buFont typeface="Wingdings 2"/>
              <a:buChar char=""/>
              <a:defRPr/>
            </a:pPr>
            <a:endParaRPr lang="fr-FR" sz="3200" dirty="0">
              <a:solidFill>
                <a:srgbClr val="00566E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obtenir le label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81200" y="1700238"/>
            <a:ext cx="8229600" cy="3729026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3 critères essentiels de labellisation :</a:t>
            </a:r>
          </a:p>
          <a:p>
            <a:endParaRPr lang="fr-FR" b="1" dirty="0"/>
          </a:p>
          <a:p>
            <a:pPr lvl="1"/>
            <a:r>
              <a:rPr lang="fr-FR" b="1" dirty="0"/>
              <a:t>Respecter le cahier des charges, </a:t>
            </a:r>
            <a:r>
              <a:rPr lang="fr-FR" dirty="0"/>
              <a:t>démonter que les 7 étapes de la méthodologie sont bien respectées</a:t>
            </a:r>
          </a:p>
          <a:p>
            <a:pPr lvl="1"/>
            <a:r>
              <a:rPr lang="fr-FR" b="1" dirty="0"/>
              <a:t>Impliquer les élèves </a:t>
            </a:r>
            <a:r>
              <a:rPr lang="fr-FR" dirty="0"/>
              <a:t>dans toutes les étapes</a:t>
            </a:r>
          </a:p>
          <a:p>
            <a:pPr lvl="1"/>
            <a:r>
              <a:rPr lang="fr-FR" b="1" dirty="0"/>
              <a:t>Mener un projet à l’échelle de l’établissement et ouvert sur le territoire</a:t>
            </a:r>
          </a:p>
          <a:p>
            <a:pPr lvl="1">
              <a:buNone/>
            </a:pPr>
            <a:endParaRPr lang="fr-FR" sz="3100" b="1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8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18984" t="42500" r="56406" b="25000"/>
          <a:stretch>
            <a:fillRect/>
          </a:stretch>
        </p:blipFill>
        <p:spPr bwMode="auto">
          <a:xfrm>
            <a:off x="7035715" y="4955732"/>
            <a:ext cx="2560747" cy="190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atouts du label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981200" y="1700238"/>
            <a:ext cx="8543956" cy="4586282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/>
              <a:t>Des avantages:</a:t>
            </a:r>
          </a:p>
          <a:p>
            <a:endParaRPr lang="fr-FR" b="1" dirty="0"/>
          </a:p>
          <a:p>
            <a:pPr lvl="1"/>
            <a:r>
              <a:rPr lang="fr-FR" b="1" dirty="0"/>
              <a:t>Applicable de la maternelle au lycée </a:t>
            </a:r>
            <a:r>
              <a:rPr lang="fr-FR" dirty="0"/>
              <a:t>(jusqu’au BTS)</a:t>
            </a:r>
          </a:p>
          <a:p>
            <a:pPr lvl="1"/>
            <a:r>
              <a:rPr lang="fr-FR" sz="2900" b="1" dirty="0"/>
              <a:t>Facultatif et renouvelable chaque année</a:t>
            </a:r>
          </a:p>
          <a:p>
            <a:pPr lvl="1"/>
            <a:r>
              <a:rPr lang="fr-FR" sz="2900" b="1" dirty="0"/>
              <a:t>Compatible avec la labellisation E3D</a:t>
            </a:r>
          </a:p>
          <a:p>
            <a:pPr lvl="1"/>
            <a:r>
              <a:rPr lang="fr-FR" sz="2900" b="1" dirty="0"/>
              <a:t>Opportunité d’échanges internationaux </a:t>
            </a:r>
            <a:r>
              <a:rPr lang="fr-FR" sz="2900" dirty="0"/>
              <a:t>avec d’autres établissements labellisés</a:t>
            </a:r>
          </a:p>
          <a:p>
            <a:pPr lvl="1"/>
            <a:r>
              <a:rPr lang="fr-FR" sz="2900" b="1" dirty="0"/>
              <a:t>Toutes les démarches sur le site internet : </a:t>
            </a:r>
            <a:r>
              <a:rPr lang="fr-FR" sz="2900" dirty="0"/>
              <a:t>inscription toute l’année + demande de labellisation de janvier à fin avril + label mi-juin</a:t>
            </a:r>
          </a:p>
          <a:p>
            <a:pPr lvl="1"/>
            <a:endParaRPr lang="fr-FR" sz="2900" dirty="0"/>
          </a:p>
          <a:p>
            <a:r>
              <a:rPr lang="fr-FR" sz="3300" b="1" dirty="0"/>
              <a:t>Un outil de reconnaissance et de communication !!</a:t>
            </a:r>
          </a:p>
          <a:p>
            <a:pPr lvl="1">
              <a:buNone/>
            </a:pPr>
            <a:endParaRPr lang="fr-FR" sz="3100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3490-63B6-4F76-8C20-0CA1D5F94C29}" type="slidenum">
              <a:rPr lang="fr-FR">
                <a:solidFill>
                  <a:srgbClr val="00566E">
                    <a:tint val="95000"/>
                  </a:srgbClr>
                </a:solidFill>
                <a:latin typeface="Corbel"/>
              </a:rPr>
              <a:pPr/>
              <a:t>9</a:t>
            </a:fld>
            <a:endParaRPr lang="fr-FR">
              <a:solidFill>
                <a:srgbClr val="00566E">
                  <a:tint val="95000"/>
                </a:srgbClr>
              </a:solidFill>
              <a:latin typeface="Corbel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66E">
                    <a:tint val="95000"/>
                  </a:srgbClr>
                </a:solidFill>
                <a:latin typeface="Corbel"/>
              </a:rPr>
              <a:t>Lycée Roc Fleuri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6463" y="1571613"/>
            <a:ext cx="891411" cy="11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66632" t="28311" r="27311" b="60755"/>
          <a:stretch>
            <a:fillRect/>
          </a:stretch>
        </p:blipFill>
        <p:spPr bwMode="auto">
          <a:xfrm>
            <a:off x="9667900" y="5996290"/>
            <a:ext cx="857256" cy="8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 l="39375" t="28750" r="53594" b="60000"/>
          <a:stretch>
            <a:fillRect/>
          </a:stretch>
        </p:blipFill>
        <p:spPr bwMode="auto">
          <a:xfrm>
            <a:off x="1650996" y="6072206"/>
            <a:ext cx="87310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73454" t="28037" r="19597" b="59609"/>
          <a:stretch>
            <a:fillRect/>
          </a:stretch>
        </p:blipFill>
        <p:spPr bwMode="auto">
          <a:xfrm>
            <a:off x="1524000" y="2714620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 l="60424" t="28037" r="33495" b="59609"/>
          <a:stretch>
            <a:fillRect/>
          </a:stretch>
        </p:blipFill>
        <p:spPr bwMode="auto">
          <a:xfrm>
            <a:off x="6096001" y="1643051"/>
            <a:ext cx="732239" cy="83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 cstate="print"/>
          <a:srcRect l="46525" t="28037" r="47394" b="59609"/>
          <a:stretch>
            <a:fillRect/>
          </a:stretch>
        </p:blipFill>
        <p:spPr bwMode="auto">
          <a:xfrm>
            <a:off x="5453058" y="5959924"/>
            <a:ext cx="785818" cy="8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Personnalisé 8">
      <a:dk1>
        <a:srgbClr val="00566E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NEAP" ma:contentTypeID="0x01010065BB493E66E86D44AA5A7AB422300C0100323B58814509DF4F8500B616FFE7C3A3" ma:contentTypeVersion="41" ma:contentTypeDescription="" ma:contentTypeScope="" ma:versionID="aa9969a6ba6a992f307f951c1da3be52">
  <xsd:schema xmlns:xsd="http://www.w3.org/2001/XMLSchema" xmlns:xs="http://www.w3.org/2001/XMLSchema" xmlns:p="http://schemas.microsoft.com/office/2006/metadata/properties" xmlns:ns2="f984bef8-0b6d-4eef-af53-108390bb0554" xmlns:ns3="99475849-3240-4980-b8a4-dba675dc4d01" targetNamespace="http://schemas.microsoft.com/office/2006/metadata/properties" ma:root="true" ma:fieldsID="3e227cc3e8b8f8e4c68d52729b66e885" ns2:_="" ns3:_="">
    <xsd:import namespace="f984bef8-0b6d-4eef-af53-108390bb0554"/>
    <xsd:import namespace="99475849-3240-4980-b8a4-dba675dc4d01"/>
    <xsd:element name="properties">
      <xsd:complexType>
        <xsd:sequence>
          <xsd:element name="documentManagement">
            <xsd:complexType>
              <xsd:all>
                <xsd:element ref="ns2:Type_x0020_de_x0020_document" minOccurs="0"/>
                <xsd:element ref="ns2:kae38563645b4bababe9c8028892b100" minOccurs="0"/>
                <xsd:element ref="ns2:TaxCatchAll" minOccurs="0"/>
                <xsd:element ref="ns2:TaxCatchAllLabel" minOccurs="0"/>
                <xsd:element ref="ns2:b06d92b4d0f548c0842b2e1c246a4ef1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bef8-0b6d-4eef-af53-108390bb0554" elementFormDefault="qualified">
    <xsd:import namespace="http://schemas.microsoft.com/office/2006/documentManagement/types"/>
    <xsd:import namespace="http://schemas.microsoft.com/office/infopath/2007/PartnerControls"/>
    <xsd:element name="Type_x0020_de_x0020_document" ma:index="2" nillable="true" ma:displayName="Type de document" ma:format="Dropdown" ma:internalName="Type_x0020_de_x0020_document">
      <xsd:simpleType>
        <xsd:restriction base="dms:Choice">
          <xsd:enumeration value="Annuaire"/>
          <xsd:enumeration value="Article"/>
          <xsd:enumeration value="Budget"/>
          <xsd:enumeration value="Cahier des charges"/>
          <xsd:enumeration value="Communiqué de presse"/>
          <xsd:enumeration value="Convocation I"/>
          <xsd:enumeration value="Convocation E"/>
          <xsd:enumeration value="Compte rendu"/>
          <xsd:enumeration value="Contribution"/>
          <xsd:enumeration value="Coupon-réponse"/>
          <xsd:enumeration value="Courrier"/>
          <xsd:enumeration value="Déroulé"/>
          <xsd:enumeration value="Diaporama"/>
          <xsd:enumeration value="Document extérieur"/>
          <xsd:enumeration value="Document de formation"/>
          <xsd:enumeration value="Enquête"/>
          <xsd:enumeration value="Factures"/>
          <xsd:enumeration value="Glossaire"/>
          <xsd:enumeration value="Logo"/>
          <xsd:enumeration value="Mail d’information général"/>
          <xsd:enumeration value="Modèle"/>
          <xsd:enumeration value="Notes"/>
          <xsd:enumeration value="Note de service"/>
          <xsd:enumeration value="Ordre du jour"/>
          <xsd:enumeration value="Point d’information"/>
          <xsd:enumeration value="Procédures"/>
          <xsd:enumeration value="Procès-verbal"/>
          <xsd:enumeration value="Processus"/>
          <xsd:enumeration value="Tableau"/>
          <xsd:enumeration value="Pièces juridiques"/>
          <xsd:enumeration value="Textes de loi"/>
          <xsd:enumeration value="Textes de référence"/>
          <xsd:enumeration value="Liens"/>
          <xsd:enumeration value="Plaquettes, publications « publicitaires »"/>
          <xsd:enumeration value="Programme"/>
          <xsd:enumeration value="Photo"/>
          <xsd:enumeration value="Vidéo"/>
        </xsd:restriction>
      </xsd:simpleType>
    </xsd:element>
    <xsd:element name="kae38563645b4bababe9c8028892b100" ma:index="8" nillable="true" ma:taxonomy="true" ma:internalName="kae38563645b4bababe9c8028892b100" ma:taxonomyFieldName="Mots_x002d_cl_x00e9__x0020_m_x00e9_tier" ma:displayName="Mot clé fermé" ma:readOnly="false" ma:default="" ma:fieldId="{4ae38563-645b-4bab-abe9-c8028892b100}" ma:taxonomyMulti="true" ma:sspId="b35d065c-1750-4bff-8502-662e2e872dbe" ma:termSetId="5113bc95-521a-4c4e-be1e-73eb00ac58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ddeb529-897d-4798-9f27-bdc8bbd053af}" ma:internalName="TaxCatchAll" ma:showField="CatchAllData" ma:web="f984bef8-0b6d-4eef-af53-108390bb0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ddeb529-897d-4798-9f27-bdc8bbd053af}" ma:internalName="TaxCatchAllLabel" ma:readOnly="true" ma:showField="CatchAllDataLabel" ma:web="f984bef8-0b6d-4eef-af53-108390bb05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6d92b4d0f548c0842b2e1c246a4ef1" ma:index="13" nillable="true" ma:taxonomy="true" ma:internalName="b06d92b4d0f548c0842b2e1c246a4ef1" ma:taxonomyFieldName="Mot_x0020_cl_x00e9__x0020_ouvert" ma:displayName="Mot clé ouvert" ma:readOnly="false" ma:default="" ma:fieldId="{b06d92b4-d0f5-48c0-842b-2e1c246a4ef1}" ma:taxonomyMulti="true" ma:sspId="b35d065c-1750-4bff-8502-662e2e872dbe" ma:termSetId="becb844b-a6bd-4f43-bc5a-e1c27693986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5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75849-3240-4980-b8a4-dba675dc4d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e38563645b4bababe9c8028892b100 xmlns="f984bef8-0b6d-4eef-af53-108390bb0554">
      <Terms xmlns="http://schemas.microsoft.com/office/infopath/2007/PartnerControls"/>
    </kae38563645b4bababe9c8028892b100>
    <b06d92b4d0f548c0842b2e1c246a4ef1 xmlns="f984bef8-0b6d-4eef-af53-108390bb0554">
      <Terms xmlns="http://schemas.microsoft.com/office/infopath/2007/PartnerControls"/>
    </b06d92b4d0f548c0842b2e1c246a4ef1>
    <Type_x0020_de_x0020_document xmlns="f984bef8-0b6d-4eef-af53-108390bb0554" xsi:nil="true"/>
    <TaxCatchAll xmlns="f984bef8-0b6d-4eef-af53-108390bb0554"/>
  </documentManagement>
</p:properties>
</file>

<file path=customXml/itemProps1.xml><?xml version="1.0" encoding="utf-8"?>
<ds:datastoreItem xmlns:ds="http://schemas.openxmlformats.org/officeDocument/2006/customXml" ds:itemID="{0F1FA983-1DA1-46D1-AD7F-A0542477B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4bef8-0b6d-4eef-af53-108390bb0554"/>
    <ds:schemaRef ds:uri="99475849-3240-4980-b8a4-dba675dc4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699FCB-A62D-435B-8537-7D61B847E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7AED9-619A-4601-8F83-568406E95CA2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99475849-3240-4980-b8a4-dba675dc4d0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984bef8-0b6d-4eef-af53-108390bb055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469</Words>
  <Application>Microsoft Office PowerPoint</Application>
  <PresentationFormat>Grand écran</PresentationFormat>
  <Paragraphs>91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Obtenir le label éco-lycée : une démarche participative</vt:lpstr>
      <vt:lpstr>Le programme Eco-école</vt:lpstr>
      <vt:lpstr>Les objectifs Eco-Ecole</vt:lpstr>
      <vt:lpstr>Les 17 objectifs du DD  pour l’Agenda 2030</vt:lpstr>
      <vt:lpstr>Présentation PowerPoint</vt:lpstr>
      <vt:lpstr>La méthodologie</vt:lpstr>
      <vt:lpstr>Eco-lycée en vidéo</vt:lpstr>
      <vt:lpstr>Comment obtenir le label ?</vt:lpstr>
      <vt:lpstr>Les atouts du label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Obtenir le label éco-lycée : une démarche participative</dc:title>
  <dc:creator>DALE Marie-Christine</dc:creator>
  <cp:lastModifiedBy>DALE Marie-Christine</cp:lastModifiedBy>
  <cp:revision>1</cp:revision>
  <dcterms:created xsi:type="dcterms:W3CDTF">2019-09-05T11:19:32Z</dcterms:created>
  <dcterms:modified xsi:type="dcterms:W3CDTF">2019-09-05T11:20:38Z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0x01010065BB493E66E86D44AA5A7AB422300C0100323B58814509DF4F8500B616FFE7C3A3</vt:lpwstr>
  </property>
  <property fmtid="{D5CDD505-2E9C-101B-9397-08002B2CF9AE}" pid="3" name="Mot clé ouvert">
    <vt:lpwstr/>
  </property>
  <property fmtid="{D5CDD505-2E9C-101B-9397-08002B2CF9AE}" pid="4" name="Mots-clé métier">
    <vt:lpwstr/>
  </property>
</Properties>
</file>